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7"/>
  </p:notesMasterIdLst>
  <p:sldIdLst>
    <p:sldId id="256" r:id="rId2"/>
    <p:sldId id="561" r:id="rId3"/>
    <p:sldId id="562" r:id="rId4"/>
    <p:sldId id="266" r:id="rId5"/>
    <p:sldId id="258" r:id="rId6"/>
    <p:sldId id="356" r:id="rId7"/>
    <p:sldId id="357" r:id="rId8"/>
    <p:sldId id="358" r:id="rId9"/>
    <p:sldId id="262" r:id="rId10"/>
    <p:sldId id="263" r:id="rId11"/>
    <p:sldId id="555" r:id="rId12"/>
    <p:sldId id="558" r:id="rId13"/>
    <p:sldId id="557" r:id="rId14"/>
    <p:sldId id="348" r:id="rId15"/>
    <p:sldId id="349" r:id="rId16"/>
    <p:sldId id="359" r:id="rId17"/>
    <p:sldId id="351" r:id="rId18"/>
    <p:sldId id="352" r:id="rId19"/>
    <p:sldId id="353" r:id="rId20"/>
    <p:sldId id="360" r:id="rId21"/>
    <p:sldId id="556" r:id="rId22"/>
    <p:sldId id="560" r:id="rId23"/>
    <p:sldId id="559" r:id="rId24"/>
    <p:sldId id="563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3B2B1-A1E3-49D7-A9AF-7A0CED3E237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30A3A-A123-4488-B43C-6346ACED3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8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9A4-6E61-4AF5-9711-A3D31361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409479"/>
            <a:ext cx="11391065" cy="89358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255B-D275-45F6-ACB5-BBD491BB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3848999"/>
            <a:ext cx="1139106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9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  <a:lvl2pPr>
              <a:defRPr>
                <a:solidFill>
                  <a:srgbClr val="444445"/>
                </a:solidFill>
              </a:defRPr>
            </a:lvl2pPr>
            <a:lvl3pPr>
              <a:defRPr>
                <a:solidFill>
                  <a:srgbClr val="444445"/>
                </a:solidFill>
              </a:defRPr>
            </a:lvl3pPr>
            <a:lvl4pPr>
              <a:defRPr>
                <a:solidFill>
                  <a:srgbClr val="444445"/>
                </a:solidFill>
              </a:defRPr>
            </a:lvl4pPr>
            <a:lvl5pP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51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6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72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6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Stock Market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1 - Object Oriented Programming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11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30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A8B-F3B4-7B44-B7CD-433A5271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Reading a CSV File (with)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FD1D87-9B42-1341-ACFC-DC01A7D5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78"/>
            <a:ext cx="10515600" cy="48354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dirty="0"/>
              <a:t>Read each row of a CSV file using with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C732B-6D36-1247-8FEB-031331773E0A}"/>
              </a:ext>
            </a:extLst>
          </p:cNvPr>
          <p:cNvSpPr/>
          <p:nvPr/>
        </p:nvSpPr>
        <p:spPr>
          <a:xfrm>
            <a:off x="1667435" y="2416029"/>
            <a:ext cx="746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import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</a:t>
            </a: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with open('grades.csv', 'r') as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csv.reader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csvfile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for row in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grades_reader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print('Row #',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, ':', row)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       </a:t>
            </a:r>
            <a:r>
              <a:rPr lang="en-US" sz="2000" dirty="0" err="1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row_num</a:t>
            </a:r>
            <a:r>
              <a:rPr lang="en-US" sz="2000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 +=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FF00"/>
              </a:solidFill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1 : ['Name', 'Test1', 'Test2', 'Final']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2 : [‘Kendrick', '100', '50', '29']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3 : [‘Dre', '76', '32', '33']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ea typeface="MS Mincho" panose="02020609040205080304" pitchFamily="49" charset="-128"/>
              </a:rPr>
              <a:t>Row # 4 : [‘Snoop', '25', '75', '95']</a:t>
            </a:r>
          </a:p>
        </p:txBody>
      </p:sp>
      <p:pic>
        <p:nvPicPr>
          <p:cNvPr id="11266" name="Picture 2" descr="my mind on my coding my coding on my mind - snoop dogg | Meme Generator">
            <a:extLst>
              <a:ext uri="{FF2B5EF4-FFF2-40B4-BE49-F238E27FC236}">
                <a16:creationId xmlns:a16="http://schemas.microsoft.com/office/drawing/2014/main" id="{B2C4E180-24F5-2A4B-A443-080982BC6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8" y="192274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ch Technology GIF by The Coding Space RD">
            <a:extLst>
              <a:ext uri="{FF2B5EF4-FFF2-40B4-BE49-F238E27FC236}">
                <a16:creationId xmlns:a16="http://schemas.microsoft.com/office/drawing/2014/main" id="{7E4E83EC-B2C2-887A-B77D-AA0248E12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53534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9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0864C-275C-E5E6-D7F9-66C3E191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113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reminders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600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06389" cy="4835479"/>
          </a:xfrm>
        </p:spPr>
        <p:txBody>
          <a:bodyPr/>
          <a:lstStyle/>
          <a:p>
            <a:r>
              <a:rPr lang="en-US" dirty="0"/>
              <a:t>Template for creating objects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777C0-51E3-4D88-BC4B-96E5A6DF01AF}"/>
              </a:ext>
            </a:extLst>
          </p:cNvPr>
          <p:cNvSpPr txBox="1"/>
          <p:nvPr/>
        </p:nvSpPr>
        <p:spPr>
          <a:xfrm>
            <a:off x="1083774" y="2546602"/>
            <a:ext cx="64538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Name:</a:t>
            </a:r>
          </a:p>
          <a:p>
            <a:r>
              <a:rPr lang="en-US" sz="1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param1, param2, …):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self.param1 = param1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self.param2 = param2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US" sz="16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16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method1(self, parameters):</a:t>
            </a: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16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method2(self, parameters):</a:t>
            </a: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16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method3(self, parameters):</a:t>
            </a:r>
          </a:p>
          <a:p>
            <a:r>
              <a:rPr lang="en-US" sz="16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</p:spTree>
    <p:extLst>
      <p:ext uri="{BB962C8B-B14F-4D97-AF65-F5344CB8AC3E}">
        <p14:creationId xmlns:p14="http://schemas.microsoft.com/office/powerpoint/2010/main" val="221608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191000" cy="4835479"/>
          </a:xfrm>
        </p:spPr>
        <p:txBody>
          <a:bodyPr/>
          <a:lstStyle/>
          <a:p>
            <a:r>
              <a:rPr lang="en-US" dirty="0"/>
              <a:t>An instance of a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6C81E9B9-35D9-498D-BB52-38410AC9D25E}"/>
              </a:ext>
            </a:extLst>
          </p:cNvPr>
          <p:cNvSpPr/>
          <p:nvPr/>
        </p:nvSpPr>
        <p:spPr>
          <a:xfrm flipH="1">
            <a:off x="493295" y="4740442"/>
            <a:ext cx="1130969" cy="161864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E6CDD-6875-4C1C-A3A4-1B55B4482DD1}"/>
              </a:ext>
            </a:extLst>
          </p:cNvPr>
          <p:cNvSpPr txBox="1"/>
          <p:nvPr/>
        </p:nvSpPr>
        <p:spPr>
          <a:xfrm>
            <a:off x="1732547" y="5981183"/>
            <a:ext cx="612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alex</a:t>
            </a:r>
            <a:r>
              <a:rPr lang="en-US" sz="2800" dirty="0">
                <a:solidFill>
                  <a:srgbClr val="FFFFFF"/>
                </a:solidFill>
              </a:rPr>
              <a:t> is an instance of the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b="1" dirty="0">
                <a:solidFill>
                  <a:schemeClr val="accent6"/>
                </a:solidFill>
              </a:rPr>
              <a:t>Turtle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class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CA0F1-957C-4F5D-8940-5798437789DB}"/>
              </a:ext>
            </a:extLst>
          </p:cNvPr>
          <p:cNvSpPr txBox="1"/>
          <p:nvPr/>
        </p:nvSpPr>
        <p:spPr>
          <a:xfrm>
            <a:off x="4368393" y="727514"/>
            <a:ext cx="6453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up(self):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down(self):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5FBBC-6338-4B3B-883A-18677625505B}"/>
              </a:ext>
            </a:extLst>
          </p:cNvPr>
          <p:cNvSpPr txBox="1"/>
          <p:nvPr/>
        </p:nvSpPr>
        <p:spPr>
          <a:xfrm>
            <a:off x="263887" y="4149178"/>
            <a:ext cx="4265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= Turtle(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4" descr="Turtle Icon | Flat Animal Iconset | Martin Berube">
            <a:extLst>
              <a:ext uri="{FF2B5EF4-FFF2-40B4-BE49-F238E27FC236}">
                <a16:creationId xmlns:a16="http://schemas.microsoft.com/office/drawing/2014/main" id="{A6BE149B-E0E8-4C0A-8B07-F791B0D26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" y="2307854"/>
            <a:ext cx="2109796" cy="21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8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3932" cy="4835479"/>
          </a:xfrm>
        </p:spPr>
        <p:txBody>
          <a:bodyPr/>
          <a:lstStyle/>
          <a:p>
            <a:r>
              <a:rPr lang="en-US" dirty="0"/>
              <a:t>Creating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constructing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an instance of a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34B24F35-F97A-49C2-ACCA-283EED1A8534}"/>
              </a:ext>
            </a:extLst>
          </p:cNvPr>
          <p:cNvSpPr/>
          <p:nvPr/>
        </p:nvSpPr>
        <p:spPr>
          <a:xfrm flipH="1">
            <a:off x="1239252" y="4740442"/>
            <a:ext cx="1130969" cy="161864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7F5BA-32F4-420B-BB78-40A9CA225ADD}"/>
              </a:ext>
            </a:extLst>
          </p:cNvPr>
          <p:cNvSpPr txBox="1"/>
          <p:nvPr/>
        </p:nvSpPr>
        <p:spPr>
          <a:xfrm>
            <a:off x="2478504" y="5981183"/>
            <a:ext cx="5614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This is the process of instantiating</a:t>
            </a:r>
            <a:r>
              <a:rPr lang="en-US" sz="28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0D512-64A1-4793-B775-1E3CC27653B1}"/>
              </a:ext>
            </a:extLst>
          </p:cNvPr>
          <p:cNvSpPr txBox="1"/>
          <p:nvPr/>
        </p:nvSpPr>
        <p:spPr>
          <a:xfrm>
            <a:off x="263887" y="4149178"/>
            <a:ext cx="4265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= Turtle(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4" descr="Turtle Icon | Flat Animal Iconset | Martin Berube">
            <a:extLst>
              <a:ext uri="{FF2B5EF4-FFF2-40B4-BE49-F238E27FC236}">
                <a16:creationId xmlns:a16="http://schemas.microsoft.com/office/drawing/2014/main" id="{DDF77CF9-24ED-4F01-8D42-B9966DED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" y="2307854"/>
            <a:ext cx="2109796" cy="21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1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06389" cy="4835479"/>
          </a:xfrm>
        </p:spPr>
        <p:txBody>
          <a:bodyPr/>
          <a:lstStyle/>
          <a:p>
            <a:r>
              <a:rPr lang="en-US" dirty="0"/>
              <a:t>A function defined in a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5954-1777-4C44-920A-2D6217BF61BA}"/>
              </a:ext>
            </a:extLst>
          </p:cNvPr>
          <p:cNvSpPr txBox="1"/>
          <p:nvPr/>
        </p:nvSpPr>
        <p:spPr>
          <a:xfrm>
            <a:off x="4091669" y="2663721"/>
            <a:ext cx="4474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72DF5-ABFE-444A-9955-C15F4975B8A9}"/>
              </a:ext>
            </a:extLst>
          </p:cNvPr>
          <p:cNvSpPr txBox="1"/>
          <p:nvPr/>
        </p:nvSpPr>
        <p:spPr>
          <a:xfrm>
            <a:off x="278950" y="2663721"/>
            <a:ext cx="4474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goto(x,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body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85320-7FED-4100-99E4-A1DA570F0F4E}"/>
              </a:ext>
            </a:extLst>
          </p:cNvPr>
          <p:cNvSpPr txBox="1"/>
          <p:nvPr/>
        </p:nvSpPr>
        <p:spPr>
          <a:xfrm>
            <a:off x="284744" y="597510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082BA-23A1-476B-B127-7DF3E3EFA700}"/>
              </a:ext>
            </a:extLst>
          </p:cNvPr>
          <p:cNvSpPr txBox="1"/>
          <p:nvPr/>
        </p:nvSpPr>
        <p:spPr>
          <a:xfrm>
            <a:off x="4636173" y="5975105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Method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5780106-D003-4746-8959-5513EBA86092}"/>
              </a:ext>
            </a:extLst>
          </p:cNvPr>
          <p:cNvSpPr/>
          <p:nvPr/>
        </p:nvSpPr>
        <p:spPr>
          <a:xfrm rot="10800000">
            <a:off x="970079" y="3371607"/>
            <a:ext cx="288758" cy="2560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2B8D4EE-E53C-4425-AAD9-DC69CF765751}"/>
              </a:ext>
            </a:extLst>
          </p:cNvPr>
          <p:cNvSpPr/>
          <p:nvPr/>
        </p:nvSpPr>
        <p:spPr>
          <a:xfrm rot="10800000">
            <a:off x="5241760" y="5218265"/>
            <a:ext cx="288758" cy="756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3878179" cy="4835479"/>
          </a:xfrm>
        </p:spPr>
        <p:txBody>
          <a:bodyPr/>
          <a:lstStyle/>
          <a:p>
            <a:r>
              <a:rPr lang="en-US" dirty="0"/>
              <a:t>A variable bound to an instance of a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41746-9582-4A54-9E8C-81185E2B7A3F}"/>
              </a:ext>
            </a:extLst>
          </p:cNvPr>
          <p:cNvSpPr txBox="1"/>
          <p:nvPr/>
        </p:nvSpPr>
        <p:spPr>
          <a:xfrm>
            <a:off x="263887" y="4474032"/>
            <a:ext cx="4265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= Turtle(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4" descr="Turtle Icon | Flat Animal Iconset | Martin Berube">
            <a:extLst>
              <a:ext uri="{FF2B5EF4-FFF2-40B4-BE49-F238E27FC236}">
                <a16:creationId xmlns:a16="http://schemas.microsoft.com/office/drawing/2014/main" id="{540E9AF8-A905-4E88-8AE7-7C44A234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" y="2632708"/>
            <a:ext cx="2109796" cy="21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AE448A-1DBB-4445-8F17-DC6BA33C6662}"/>
              </a:ext>
            </a:extLst>
          </p:cNvPr>
          <p:cNvSpPr txBox="1"/>
          <p:nvPr/>
        </p:nvSpPr>
        <p:spPr>
          <a:xfrm>
            <a:off x="4368393" y="727514"/>
            <a:ext cx="6453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up(self):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down():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B2F9B-DD7E-4E34-AE1E-053E1BAF4FD6}"/>
              </a:ext>
            </a:extLst>
          </p:cNvPr>
          <p:cNvSpPr txBox="1"/>
          <p:nvPr/>
        </p:nvSpPr>
        <p:spPr>
          <a:xfrm>
            <a:off x="6637424" y="5975105"/>
            <a:ext cx="1887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Attributes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D09A65-643C-46F7-8DC7-08AE77186DE6}"/>
              </a:ext>
            </a:extLst>
          </p:cNvPr>
          <p:cNvSpPr/>
          <p:nvPr/>
        </p:nvSpPr>
        <p:spPr>
          <a:xfrm>
            <a:off x="6211902" y="6053707"/>
            <a:ext cx="345711" cy="345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CCA912-8248-4E70-B42B-6436369D73CA}"/>
              </a:ext>
            </a:extLst>
          </p:cNvPr>
          <p:cNvCxnSpPr>
            <a:stCxn id="10" idx="2"/>
          </p:cNvCxnSpPr>
          <p:nvPr/>
        </p:nvCxnSpPr>
        <p:spPr>
          <a:xfrm flipH="1" flipV="1">
            <a:off x="1732547" y="5678905"/>
            <a:ext cx="4479355" cy="54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69155F-7A06-49E0-93E9-D57B33354C44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1732548" y="5244365"/>
            <a:ext cx="4479354" cy="982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5C9C2F-A729-40DA-8B9E-3E8BF5BAF67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211902" y="2320063"/>
            <a:ext cx="172856" cy="37336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7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3926304" cy="4835479"/>
          </a:xfrm>
        </p:spPr>
        <p:txBody>
          <a:bodyPr/>
          <a:lstStyle/>
          <a:p>
            <a:r>
              <a:rPr lang="en-US" dirty="0"/>
              <a:t>Responsible for setting up the initial state of a new instance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Constructor</a:t>
            </a:r>
          </a:p>
          <a:p>
            <a:endParaRPr lang="en-US" sz="1400" b="1" dirty="0"/>
          </a:p>
          <a:p>
            <a:r>
              <a:rPr lang="en-US" sz="4000" b="1" dirty="0"/>
              <a:t>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2BE2F-3355-4F18-943D-1D0BA95F7D24}"/>
              </a:ext>
            </a:extLst>
          </p:cNvPr>
          <p:cNvSpPr txBox="1"/>
          <p:nvPr/>
        </p:nvSpPr>
        <p:spPr>
          <a:xfrm>
            <a:off x="4368393" y="727514"/>
            <a:ext cx="6453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up(self):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down(self):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F799E-7EED-4DCD-80FA-31BC38B2C8B1}"/>
              </a:ext>
            </a:extLst>
          </p:cNvPr>
          <p:cNvSpPr txBox="1"/>
          <p:nvPr/>
        </p:nvSpPr>
        <p:spPr>
          <a:xfrm>
            <a:off x="263887" y="5147805"/>
            <a:ext cx="4265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= Turtle(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4" descr="Turtle Icon | Flat Animal Iconset | Martin Berube">
            <a:extLst>
              <a:ext uri="{FF2B5EF4-FFF2-40B4-BE49-F238E27FC236}">
                <a16:creationId xmlns:a16="http://schemas.microsoft.com/office/drawing/2014/main" id="{B6DE08C4-D16F-49AD-A7D8-B0B8A46A0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" y="3306481"/>
            <a:ext cx="2109796" cy="21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450BC6-C955-4572-B2CC-063190A1ABF4}"/>
              </a:ext>
            </a:extLst>
          </p:cNvPr>
          <p:cNvSpPr txBox="1"/>
          <p:nvPr/>
        </p:nvSpPr>
        <p:spPr>
          <a:xfrm>
            <a:off x="4893376" y="5432177"/>
            <a:ext cx="3458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</a:rPr>
              <a:t>__init__ </a:t>
            </a:r>
            <a:r>
              <a:rPr lang="en-US" sz="2400" b="1" dirty="0">
                <a:solidFill>
                  <a:srgbClr val="FFFFFF"/>
                </a:solidFill>
              </a:rPr>
              <a:t>method is automatically run during instantiation</a:t>
            </a:r>
            <a:r>
              <a:rPr lang="en-US" sz="2400" b="1" dirty="0">
                <a:solidFill>
                  <a:schemeClr val="accent2"/>
                </a:solidFill>
              </a:rPr>
              <a:t>.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816BB0-62E3-409D-A883-7051B3890E39}"/>
              </a:ext>
            </a:extLst>
          </p:cNvPr>
          <p:cNvSpPr/>
          <p:nvPr/>
        </p:nvSpPr>
        <p:spPr>
          <a:xfrm rot="1286990">
            <a:off x="7613535" y="5731086"/>
            <a:ext cx="345711" cy="345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C0FA41-164B-4BBA-ADC9-4E8DB33921E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256421" y="1628881"/>
            <a:ext cx="1460905" cy="41166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96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53E8-2E06-9C76-5F63-AD47DC67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But first…</a:t>
            </a:r>
          </a:p>
        </p:txBody>
      </p:sp>
      <p:pic>
        <p:nvPicPr>
          <p:cNvPr id="4098" name="Picture 2" descr="Will Ferrell Elf GIF by filmeditor">
            <a:extLst>
              <a:ext uri="{FF2B5EF4-FFF2-40B4-BE49-F238E27FC236}">
                <a16:creationId xmlns:a16="http://schemas.microsoft.com/office/drawing/2014/main" id="{82C8D9E6-C124-89EA-6A15-C96166665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902" y="2059148"/>
            <a:ext cx="5678196" cy="3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5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582-2C41-4F4F-B3C6-29B46A02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5F59-D3F1-4C5E-9BB2-14E933A1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3854116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Reference to the instance of the class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Although you do not technically need to use the word self, it is widely adopted and is recommended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Understanding 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dirty="0"/>
              <a:t> is a challenge for most students so don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t worry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confused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8458-4389-4779-9214-B3D27D684AF3}"/>
              </a:ext>
            </a:extLst>
          </p:cNvPr>
          <p:cNvSpPr txBox="1"/>
          <p:nvPr/>
        </p:nvSpPr>
        <p:spPr>
          <a:xfrm>
            <a:off x="8877154" y="727514"/>
            <a:ext cx="3035896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444445"/>
                </a:solidFill>
              </a:rPr>
              <a:t>Class</a:t>
            </a:r>
          </a:p>
          <a:p>
            <a:r>
              <a:rPr lang="en-US" sz="1400" b="1" dirty="0"/>
              <a:t>   </a:t>
            </a:r>
          </a:p>
          <a:p>
            <a:r>
              <a:rPr lang="en-US" sz="4000" b="1" dirty="0"/>
              <a:t>Object</a:t>
            </a:r>
          </a:p>
          <a:p>
            <a:endParaRPr lang="en-US" sz="1400" b="1" dirty="0"/>
          </a:p>
          <a:p>
            <a:r>
              <a:rPr lang="en-US" sz="4000" b="1" dirty="0"/>
              <a:t>Instantiate</a:t>
            </a:r>
          </a:p>
          <a:p>
            <a:endParaRPr lang="en-US" sz="1400" b="1" dirty="0"/>
          </a:p>
          <a:p>
            <a:r>
              <a:rPr lang="en-US" sz="4000" b="1" dirty="0"/>
              <a:t>Method</a:t>
            </a:r>
          </a:p>
          <a:p>
            <a:endParaRPr lang="en-US" sz="1400" b="1" dirty="0"/>
          </a:p>
          <a:p>
            <a:r>
              <a:rPr lang="en-US" sz="4000" b="1" dirty="0"/>
              <a:t>Attribute</a:t>
            </a:r>
          </a:p>
          <a:p>
            <a:endParaRPr lang="en-US" sz="1400" b="1" dirty="0"/>
          </a:p>
          <a:p>
            <a:r>
              <a:rPr lang="en-US" sz="4000" b="1" dirty="0"/>
              <a:t>Constructor</a:t>
            </a:r>
          </a:p>
          <a:p>
            <a:endParaRPr lang="en-US" sz="1400" b="1" dirty="0"/>
          </a:p>
          <a:p>
            <a:r>
              <a:rPr lang="en-US" sz="4000" b="1" dirty="0">
                <a:solidFill>
                  <a:schemeClr val="accent6"/>
                </a:solidFill>
              </a:rPr>
              <a:t>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1472D-DC3F-4634-943B-32AA6BA72181}"/>
              </a:ext>
            </a:extLst>
          </p:cNvPr>
          <p:cNvSpPr txBox="1"/>
          <p:nvPr/>
        </p:nvSpPr>
        <p:spPr>
          <a:xfrm>
            <a:off x="4368393" y="727514"/>
            <a:ext cx="6453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Turtle: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__init__(self, x, y):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self.x = x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self.y = y</a:t>
            </a:r>
          </a:p>
          <a:p>
            <a:r>
              <a:rPr lang="en-US" sz="2000" b="1" dirty="0">
                <a:solidFill>
                  <a:srgbClr val="FFD6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up(self):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goto(self, x, y):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  <a:p>
            <a:endParaRPr lang="en-US" sz="2000" b="1" dirty="0">
              <a:solidFill>
                <a:srgbClr val="FF5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 down(self):</a:t>
            </a:r>
          </a:p>
          <a:p>
            <a:r>
              <a:rPr lang="en-US" sz="2000" b="1" dirty="0">
                <a:solidFill>
                  <a:srgbClr val="FF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body</a:t>
            </a:r>
          </a:p>
        </p:txBody>
      </p:sp>
    </p:spTree>
    <p:extLst>
      <p:ext uri="{BB962C8B-B14F-4D97-AF65-F5344CB8AC3E}">
        <p14:creationId xmlns:p14="http://schemas.microsoft.com/office/powerpoint/2010/main" val="262667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AB27-789B-59E0-274B-8A83B227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Recap: Why OOP?</a:t>
            </a:r>
          </a:p>
        </p:txBody>
      </p:sp>
      <p:pic>
        <p:nvPicPr>
          <p:cNvPr id="1026" name="Picture 2" descr="but why cat Meme Generator - Imgflip">
            <a:extLst>
              <a:ext uri="{FF2B5EF4-FFF2-40B4-BE49-F238E27FC236}">
                <a16:creationId xmlns:a16="http://schemas.microsoft.com/office/drawing/2014/main" id="{6678C2C1-9B86-2DC4-5510-A6DF152BDA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71" y="1620353"/>
            <a:ext cx="3261380" cy="43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FB45D8-3E15-3885-E766-F10D7DCA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16" y="1729409"/>
            <a:ext cx="5911543" cy="411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081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742D-1B93-4351-9522-5F2B39F3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CDD1-56E6-4389-AFFE-26A42FD6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89821" cy="4835479"/>
          </a:xfrm>
        </p:spPr>
        <p:txBody>
          <a:bodyPr>
            <a:normAutofit/>
          </a:bodyPr>
          <a:lstStyle/>
          <a:p>
            <a:r>
              <a:rPr lang="en-US" dirty="0"/>
              <a:t>The core of object</a:t>
            </a:r>
            <a:r>
              <a:rPr lang="en-US" dirty="0">
                <a:solidFill>
                  <a:schemeClr val="accent1"/>
                </a:solidFill>
              </a:rPr>
              <a:t>-</a:t>
            </a:r>
            <a:r>
              <a:rPr lang="en-US" dirty="0"/>
              <a:t>oriented programming is the organization of the program by </a:t>
            </a:r>
            <a:r>
              <a:rPr lang="en-US" b="1" dirty="0">
                <a:solidFill>
                  <a:schemeClr val="accent6"/>
                </a:solidFill>
              </a:rPr>
              <a:t>encapsulating</a:t>
            </a:r>
            <a:r>
              <a:rPr lang="en-US" dirty="0"/>
              <a:t> related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functions</a:t>
            </a:r>
            <a:r>
              <a:rPr lang="en-US" dirty="0"/>
              <a:t> together in an object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To encapsulate something means to enclose it in some kind of container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 programming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encapsulation means keeping </a:t>
            </a:r>
            <a:r>
              <a:rPr lang="en-US" b="1" dirty="0">
                <a:solidFill>
                  <a:srgbClr val="E00BE5"/>
                </a:solidFill>
              </a:rPr>
              <a:t>data</a:t>
            </a:r>
            <a:r>
              <a:rPr lang="en-US" dirty="0"/>
              <a:t> and the </a:t>
            </a:r>
            <a:r>
              <a:rPr lang="en-US" b="1" dirty="0">
                <a:solidFill>
                  <a:srgbClr val="E00BE5"/>
                </a:solidFill>
              </a:rPr>
              <a:t>code</a:t>
            </a:r>
            <a:r>
              <a:rPr lang="en-US" dirty="0"/>
              <a:t> that uses it in one place and hiding the details of exactly how they work together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815B5-A0F6-4AB7-A3AC-6D77EC275801}"/>
              </a:ext>
            </a:extLst>
          </p:cNvPr>
          <p:cNvSpPr/>
          <p:nvPr/>
        </p:nvSpPr>
        <p:spPr>
          <a:xfrm>
            <a:off x="8688874" y="1801561"/>
            <a:ext cx="2283924" cy="557769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Class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7D26D2-32C8-4EC8-B895-03F10F8D9AE4}"/>
              </a:ext>
            </a:extLst>
          </p:cNvPr>
          <p:cNvSpPr/>
          <p:nvPr/>
        </p:nvSpPr>
        <p:spPr>
          <a:xfrm>
            <a:off x="8688874" y="2600779"/>
            <a:ext cx="2283924" cy="1477636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Attributes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0962CE-A6B5-4B3C-85DE-1B9CA7B379B6}"/>
              </a:ext>
            </a:extLst>
          </p:cNvPr>
          <p:cNvSpPr/>
          <p:nvPr/>
        </p:nvSpPr>
        <p:spPr>
          <a:xfrm>
            <a:off x="8688874" y="4319864"/>
            <a:ext cx="2283924" cy="163719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Methods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BE01C-C44B-4EE8-9F05-595BAC0B7A7F}"/>
              </a:ext>
            </a:extLst>
          </p:cNvPr>
          <p:cNvSpPr/>
          <p:nvPr/>
        </p:nvSpPr>
        <p:spPr>
          <a:xfrm>
            <a:off x="7598978" y="1191126"/>
            <a:ext cx="4463716" cy="5378116"/>
          </a:xfrm>
          <a:prstGeom prst="ellipse">
            <a:avLst/>
          </a:prstGeom>
          <a:noFill/>
          <a:ln w="38100">
            <a:solidFill>
              <a:srgbClr val="E00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DF094-E06A-4842-8081-7F4CC8DF2303}"/>
              </a:ext>
            </a:extLst>
          </p:cNvPr>
          <p:cNvSpPr txBox="1"/>
          <p:nvPr/>
        </p:nvSpPr>
        <p:spPr>
          <a:xfrm>
            <a:off x="8562700" y="57894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E00BE5"/>
                </a:solidFill>
              </a:rPr>
              <a:t>Encapsulation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84761-52D0-4BA8-B5FB-979E5DAF5640}"/>
              </a:ext>
            </a:extLst>
          </p:cNvPr>
          <p:cNvSpPr txBox="1"/>
          <p:nvPr/>
        </p:nvSpPr>
        <p:spPr>
          <a:xfrm>
            <a:off x="3813066" y="124884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up(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8C931-5832-4830-8E6E-DC988A727470}"/>
              </a:ext>
            </a:extLst>
          </p:cNvPr>
          <p:cNvSpPr txBox="1"/>
          <p:nvPr/>
        </p:nvSpPr>
        <p:spPr>
          <a:xfrm>
            <a:off x="6234500" y="1248846"/>
            <a:ext cx="211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alex.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up()           </a:t>
            </a:r>
          </a:p>
        </p:txBody>
      </p:sp>
    </p:spTree>
    <p:extLst>
      <p:ext uri="{BB962C8B-B14F-4D97-AF65-F5344CB8AC3E}">
        <p14:creationId xmlns:p14="http://schemas.microsoft.com/office/powerpoint/2010/main" val="4328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760A-AE1A-0769-3D3E-2C20EBEA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Recap: Why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E5FD5-ACB8-1448-9BF5-41E9A4548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08" y="1601689"/>
            <a:ext cx="5921361" cy="483547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“How would you do it?” -&gt; “Translate this to Python” #cleancode</a:t>
            </a:r>
          </a:p>
          <a:p>
            <a:r>
              <a:rPr lang="en-CA" dirty="0"/>
              <a:t>As programs get larger and more complex, it’s hard to represent everything as a list, dictionary, int, string, etc.</a:t>
            </a:r>
          </a:p>
          <a:p>
            <a:r>
              <a:rPr lang="en-CA" dirty="0"/>
              <a:t>The solution is to create new data types (objects) that can store information (attributes) and define how they interact with other objects and itself (methods)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9C67E-4216-89F5-FF8A-0F9FEB8AB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69" y="1287625"/>
            <a:ext cx="5797387" cy="41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8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7FEC-A51B-E943-8024-4298F179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Preview: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5D9AB-969A-D806-B712-D39C021E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Same problem, but with pandas</a:t>
            </a:r>
          </a:p>
        </p:txBody>
      </p:sp>
      <p:pic>
        <p:nvPicPr>
          <p:cNvPr id="1026" name="Picture 2" descr="Free Panda Bear on Green Grass Stock Photo">
            <a:extLst>
              <a:ext uri="{FF2B5EF4-FFF2-40B4-BE49-F238E27FC236}">
                <a16:creationId xmlns:a16="http://schemas.microsoft.com/office/drawing/2014/main" id="{8B9E81B5-9507-A017-2E5B-02318DC1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96" y="646043"/>
            <a:ext cx="3877842" cy="579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94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Stock Market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73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05CC-A0B8-087D-B424-D588B3CC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 Guest</a:t>
            </a:r>
            <a:endParaRPr lang="en-CA" dirty="0"/>
          </a:p>
        </p:txBody>
      </p:sp>
      <p:pic>
        <p:nvPicPr>
          <p:cNvPr id="9" name="Content Placeholder 8" descr="A person standing in front of a tree&#10;&#10;Description automatically generated">
            <a:extLst>
              <a:ext uri="{FF2B5EF4-FFF2-40B4-BE49-F238E27FC236}">
                <a16:creationId xmlns:a16="http://schemas.microsoft.com/office/drawing/2014/main" id="{F0528210-E877-3668-0803-43C37F64F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03"/>
          <a:stretch/>
        </p:blipFill>
        <p:spPr>
          <a:xfrm>
            <a:off x="2114183" y="2049135"/>
            <a:ext cx="3223683" cy="32879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96605-93EC-283D-6007-4E7D7957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11" y="1519743"/>
            <a:ext cx="4658375" cy="4610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75A17-48D6-E23D-F22B-62B05D324403}"/>
              </a:ext>
            </a:extLst>
          </p:cNvPr>
          <p:cNvSpPr txBox="1"/>
          <p:nvPr/>
        </p:nvSpPr>
        <p:spPr>
          <a:xfrm>
            <a:off x="3308281" y="5409316"/>
            <a:ext cx="835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Nick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44337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26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1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729837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624561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pic>
        <p:nvPicPr>
          <p:cNvPr id="3" name="Picture 2" descr="Sina Davari | LinkedIn">
            <a:extLst>
              <a:ext uri="{FF2B5EF4-FFF2-40B4-BE49-F238E27FC236}">
                <a16:creationId xmlns:a16="http://schemas.microsoft.com/office/drawing/2014/main" id="{CB7C0260-C493-0A66-CC35-B0FF6228F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905" r="1338" b="1225"/>
          <a:stretch/>
        </p:blipFill>
        <p:spPr bwMode="auto">
          <a:xfrm>
            <a:off x="9436453" y="2401035"/>
            <a:ext cx="2580154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7910531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49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670353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8724262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B93A7-529B-FB6A-2DE4-A78E295D58DB}"/>
              </a:ext>
            </a:extLst>
          </p:cNvPr>
          <p:cNvSpPr txBox="1"/>
          <p:nvPr/>
        </p:nvSpPr>
        <p:spPr>
          <a:xfrm>
            <a:off x="10328023" y="5204043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Sina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1239E-FDEE-7578-33B4-6A6D2D2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3D3EF-7259-55CB-E2FA-11DBCD58B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7318" cy="3931364"/>
          </a:xfrm>
        </p:spPr>
        <p:txBody>
          <a:bodyPr/>
          <a:lstStyle/>
          <a:p>
            <a:r>
              <a:rPr lang="en-US" dirty="0"/>
              <a:t>Problem Background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43739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7F9C-1F98-6403-7584-10DF78AE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Software and the stock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6C94C-86E5-4422-8773-736735E8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745481" cy="4835479"/>
          </a:xfrm>
        </p:spPr>
        <p:txBody>
          <a:bodyPr>
            <a:normAutofit/>
          </a:bodyPr>
          <a:lstStyle/>
          <a:p>
            <a:r>
              <a:rPr lang="en-US" sz="2400" b="1" dirty="0"/>
              <a:t>IBM computers started to appear at the New York Stock Exchange in the 1960s</a:t>
            </a:r>
          </a:p>
          <a:p>
            <a:r>
              <a:rPr lang="en-US" sz="2400" b="1" dirty="0"/>
              <a:t>Automation enabled the rate of trading to increase exponentially</a:t>
            </a:r>
          </a:p>
          <a:p>
            <a:r>
              <a:rPr lang="en-US" sz="2400" b="1" dirty="0"/>
              <a:t>Today, over $200 billion is traded daily on digital markets</a:t>
            </a:r>
          </a:p>
        </p:txBody>
      </p:sp>
      <p:pic>
        <p:nvPicPr>
          <p:cNvPr id="1026" name="Picture 2" descr="Making a Market - The Irrelevant Investor">
            <a:extLst>
              <a:ext uri="{FF2B5EF4-FFF2-40B4-BE49-F238E27FC236}">
                <a16:creationId xmlns:a16="http://schemas.microsoft.com/office/drawing/2014/main" id="{EF4C64EC-1D19-64AF-D056-4DB50C63B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22" y="1915885"/>
            <a:ext cx="5118514" cy="412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123532-CD3D-E606-10B1-F9161E09CC6F}"/>
              </a:ext>
            </a:extLst>
          </p:cNvPr>
          <p:cNvCxnSpPr>
            <a:cxnSpLocks/>
          </p:cNvCxnSpPr>
          <p:nvPr/>
        </p:nvCxnSpPr>
        <p:spPr>
          <a:xfrm>
            <a:off x="9605554" y="3779520"/>
            <a:ext cx="304800" cy="55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08E547-9AAD-640B-3CA9-0E3FAF6DBE73}"/>
              </a:ext>
            </a:extLst>
          </p:cNvPr>
          <p:cNvSpPr txBox="1"/>
          <p:nvPr/>
        </p:nvSpPr>
        <p:spPr>
          <a:xfrm>
            <a:off x="8168640" y="3196046"/>
            <a:ext cx="215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Computers and automation begin</a:t>
            </a:r>
          </a:p>
        </p:txBody>
      </p:sp>
    </p:spTree>
    <p:extLst>
      <p:ext uri="{BB962C8B-B14F-4D97-AF65-F5344CB8AC3E}">
        <p14:creationId xmlns:p14="http://schemas.microsoft.com/office/powerpoint/2010/main" val="314422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E763A-2EAF-15A4-F9E3-BCC6474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C2F50-F03F-F02C-6BA8-ED7A6ED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2155"/>
            <a:ext cx="5000625" cy="4835479"/>
          </a:xfrm>
        </p:spPr>
        <p:txBody>
          <a:bodyPr/>
          <a:lstStyle/>
          <a:p>
            <a:r>
              <a:rPr lang="en-US" dirty="0"/>
              <a:t>Goal</a:t>
            </a:r>
            <a:r>
              <a:rPr lang="en-US" dirty="0">
                <a:solidFill>
                  <a:schemeClr val="accent3"/>
                </a:solidFill>
              </a:rPr>
              <a:t>:</a:t>
            </a:r>
            <a:r>
              <a:rPr lang="en-US" dirty="0"/>
              <a:t> Write a Python program using file I/O and object-oriented programming to analyze stock prices</a:t>
            </a:r>
            <a:r>
              <a:rPr lang="en-US" dirty="0">
                <a:solidFill>
                  <a:schemeClr val="accent3"/>
                </a:solidFill>
              </a:rPr>
              <a:t>. </a:t>
            </a:r>
          </a:p>
          <a:p>
            <a:endParaRPr lang="en-US" dirty="0"/>
          </a:p>
        </p:txBody>
      </p:sp>
      <p:pic>
        <p:nvPicPr>
          <p:cNvPr id="2050" name="Picture 2" descr="stocks to buy: Analysts are betting on 4 largecap stocks that can rise up  to 11% - The Economic Times">
            <a:extLst>
              <a:ext uri="{FF2B5EF4-FFF2-40B4-BE49-F238E27FC236}">
                <a16:creationId xmlns:a16="http://schemas.microsoft.com/office/drawing/2014/main" id="{F762B2C2-F739-1980-255E-2F4F5E4F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24" y="1825624"/>
            <a:ext cx="50006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E763A-2EAF-15A4-F9E3-BCC6474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C2F50-F03F-F02C-6BA8-ED7A6ED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77609" cy="4835479"/>
          </a:xfrm>
        </p:spPr>
        <p:txBody>
          <a:bodyPr/>
          <a:lstStyle/>
          <a:p>
            <a:r>
              <a:rPr lang="en-US" dirty="0"/>
              <a:t>Practice opening and reading data from csv files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Practice writing and using custom classes</a:t>
            </a:r>
          </a:p>
        </p:txBody>
      </p:sp>
      <p:pic>
        <p:nvPicPr>
          <p:cNvPr id="3074" name="Picture 2" descr="Python File Handling">
            <a:extLst>
              <a:ext uri="{FF2B5EF4-FFF2-40B4-BE49-F238E27FC236}">
                <a16:creationId xmlns:a16="http://schemas.microsoft.com/office/drawing/2014/main" id="{152CB9BF-EB0B-B50F-31DF-D0E2C720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93" y="727514"/>
            <a:ext cx="4155349" cy="277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bject Oriented Programming Bootcamp 2022 - OOP in Python 3 - Tutorialspoint">
            <a:extLst>
              <a:ext uri="{FF2B5EF4-FFF2-40B4-BE49-F238E27FC236}">
                <a16:creationId xmlns:a16="http://schemas.microsoft.com/office/drawing/2014/main" id="{1F422883-FDF7-0440-FC65-C21077A1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92" y="3792410"/>
            <a:ext cx="4155349" cy="233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0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4037-9F4B-5A5D-2842-AE3373D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Engineering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DEE5B-CA5A-2C92-F674-7C08F1E6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97287" cy="4835479"/>
          </a:xfrm>
        </p:spPr>
        <p:txBody>
          <a:bodyPr/>
          <a:lstStyle/>
          <a:p>
            <a:r>
              <a:rPr lang="en-US" sz="2800" dirty="0"/>
              <a:t>Defin</a:t>
            </a:r>
            <a:r>
              <a:rPr lang="en-US" dirty="0"/>
              <a:t>e </a:t>
            </a:r>
            <a:r>
              <a:rPr lang="en-US" sz="2800" dirty="0"/>
              <a:t>the problem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Define test cases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Develop an algorithm plan </a:t>
            </a:r>
            <a:r>
              <a:rPr lang="en-US" sz="2800" dirty="0">
                <a:solidFill>
                  <a:schemeClr val="accent6"/>
                </a:solidFill>
              </a:rPr>
              <a:t>(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e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  <a:r>
              <a:rPr lang="en-US" sz="2800" dirty="0"/>
              <a:t> a workflow</a:t>
            </a:r>
            <a:r>
              <a:rPr lang="en-US" sz="2800" dirty="0">
                <a:solidFill>
                  <a:schemeClr val="accent2"/>
                </a:solidFill>
              </a:rPr>
              <a:t>!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2800" dirty="0"/>
              <a:t>Program your solution and debugging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0422-343D-AEED-961E-8C93E743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02" y="1825624"/>
            <a:ext cx="6149804" cy="4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3641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PPTX_Theme">
  <a:themeElements>
    <a:clrScheme name="Custom 5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17EE5"/>
      </a:accent1>
      <a:accent2>
        <a:srgbClr val="017EE5"/>
      </a:accent2>
      <a:accent3>
        <a:srgbClr val="017EE5"/>
      </a:accent3>
      <a:accent4>
        <a:srgbClr val="7B8994"/>
      </a:accent4>
      <a:accent5>
        <a:srgbClr val="7B8994"/>
      </a:accent5>
      <a:accent6>
        <a:srgbClr val="FF9933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PPTX_Theme" id="{D71ABBE9-7E6D-4E30-BD8F-2EB61EB32A2D}" vid="{056030BA-02C6-4208-ACCE-F1B550CC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APS106_PPTX_Theme</Template>
  <TotalTime>21796</TotalTime>
  <Words>1013</Words>
  <Application>Microsoft Office PowerPoint</Application>
  <PresentationFormat>Widescreen</PresentationFormat>
  <Paragraphs>277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 New</vt:lpstr>
      <vt:lpstr>Segoe UI</vt:lpstr>
      <vt:lpstr>Wingdings</vt:lpstr>
      <vt:lpstr>APS106_PPTX_Theme</vt:lpstr>
      <vt:lpstr>Stock Market</vt:lpstr>
      <vt:lpstr>But first…</vt:lpstr>
      <vt:lpstr>Teaching Team Guest</vt:lpstr>
      <vt:lpstr>Teaching Team</vt:lpstr>
      <vt:lpstr>Agenda</vt:lpstr>
      <vt:lpstr>Software and the stock market</vt:lpstr>
      <vt:lpstr>Background</vt:lpstr>
      <vt:lpstr>Learning Objectives</vt:lpstr>
      <vt:lpstr>Engineering Design Process</vt:lpstr>
      <vt:lpstr>Some reminders.</vt:lpstr>
      <vt:lpstr>Example: Reading a CSV File (with)</vt:lpstr>
      <vt:lpstr>PowerPoint Presentation</vt:lpstr>
      <vt:lpstr>Some more reminders.</vt:lpstr>
      <vt:lpstr>Definition Recap</vt:lpstr>
      <vt:lpstr>Definitions</vt:lpstr>
      <vt:lpstr>Definition Recap</vt:lpstr>
      <vt:lpstr>Definition Recap</vt:lpstr>
      <vt:lpstr>Definitions</vt:lpstr>
      <vt:lpstr>Definitions</vt:lpstr>
      <vt:lpstr>Definitions</vt:lpstr>
      <vt:lpstr>Recap: Why OOP?</vt:lpstr>
      <vt:lpstr>Encapsulation</vt:lpstr>
      <vt:lpstr>Recap: Why OOP?</vt:lpstr>
      <vt:lpstr>Preview: Tuesday</vt:lpstr>
      <vt:lpstr>Stock Market.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Nicolas Ivanov</cp:lastModifiedBy>
  <cp:revision>116</cp:revision>
  <dcterms:created xsi:type="dcterms:W3CDTF">2021-11-03T00:49:37Z</dcterms:created>
  <dcterms:modified xsi:type="dcterms:W3CDTF">2024-04-05T16:43:21Z</dcterms:modified>
</cp:coreProperties>
</file>